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24"/>
  </p:normalViewPr>
  <p:slideViewPr>
    <p:cSldViewPr snapToGrid="0">
      <p:cViewPr varScale="1">
        <p:scale>
          <a:sx n="95" d="100"/>
          <a:sy n="95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84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A989E-5DFA-4449-8467-13113E1E37E6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60432-5FDD-4CB0-9FEF-766921CA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98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60432-5FDD-4CB0-9FEF-766921CA08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74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 userDrawn="1"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81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66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AB38B2-CBE0-8F86-012E-21391BAEE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1224B68-063C-7D00-8D84-FE8880A2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87B9174-82B9-70C4-14E7-E2541982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9C6467-86BB-E1E0-6E34-83CF577B5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45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1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8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9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53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99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 userDrawn="1"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364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 userDrawn="1"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69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 userDrawn="1"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93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b="0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2/25/2026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b="0" i="0" cap="none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90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42" r:id="rId7"/>
    <p:sldLayoutId id="2147483738" r:id="rId8"/>
    <p:sldLayoutId id="2147483739" r:id="rId9"/>
    <p:sldLayoutId id="2147483740" r:id="rId10"/>
    <p:sldLayoutId id="2147483741" r:id="rId11"/>
    <p:sldLayoutId id="2147483744" r:id="rId12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000" b="1" kern="1200" spc="16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15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15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15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15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15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6" name="Picture 1" descr="サクラの花">
            <a:extLst>
              <a:ext uri="{FF2B5EF4-FFF2-40B4-BE49-F238E27FC236}">
                <a16:creationId xmlns:a16="http://schemas.microsoft.com/office/drawing/2014/main" id="{71FC0E2D-9D43-B97A-3502-7A9E3A24D27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6755" b="8975"/>
          <a:stretch/>
        </p:blipFill>
        <p:spPr>
          <a:xfrm>
            <a:off x="8878" y="-4156"/>
            <a:ext cx="12191980" cy="685800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1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0D9B497-B0F5-5F04-8D4C-8ED92A5BADBD}"/>
              </a:ext>
            </a:extLst>
          </p:cNvPr>
          <p:cNvSpPr txBox="1"/>
          <p:nvPr/>
        </p:nvSpPr>
        <p:spPr>
          <a:xfrm>
            <a:off x="23459" y="837249"/>
            <a:ext cx="6223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</a:rPr>
              <a:t>「それ、あるよね！」から始まる</a:t>
            </a:r>
            <a:br>
              <a:rPr lang="ja-JP" altLang="en-US" sz="2000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査読・編集の本音と悩み</a:t>
            </a:r>
            <a:r>
              <a:rPr lang="en-US" altLang="ja-JP" sz="2000" dirty="0">
                <a:solidFill>
                  <a:schemeClr val="bg1"/>
                </a:solidFill>
              </a:rPr>
              <a:t>――</a:t>
            </a:r>
            <a:r>
              <a:rPr lang="ja-JP" altLang="en-US" sz="2000" dirty="0">
                <a:solidFill>
                  <a:schemeClr val="bg1"/>
                </a:solidFill>
              </a:rPr>
              <a:t>感性工学の未来を語る</a:t>
            </a:r>
            <a:endParaRPr lang="en-US" sz="2000" b="1" kern="100" dirty="0">
              <a:solidFill>
                <a:schemeClr val="bg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8" name="フローチャート: 端子 7">
            <a:extLst>
              <a:ext uri="{FF2B5EF4-FFF2-40B4-BE49-F238E27FC236}">
                <a16:creationId xmlns:a16="http://schemas.microsoft.com/office/drawing/2014/main" id="{DE8FAF29-21C3-6F1C-E649-ED7B49CFA3FA}"/>
              </a:ext>
            </a:extLst>
          </p:cNvPr>
          <p:cNvSpPr/>
          <p:nvPr/>
        </p:nvSpPr>
        <p:spPr>
          <a:xfrm>
            <a:off x="178438" y="2202977"/>
            <a:ext cx="1135946" cy="376245"/>
          </a:xfrm>
          <a:prstGeom prst="flowChartTermina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日程</a:t>
            </a:r>
            <a:endParaRPr 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0A816B-65D0-008F-B479-93E522AB4DB9}"/>
              </a:ext>
            </a:extLst>
          </p:cNvPr>
          <p:cNvSpPr txBox="1"/>
          <p:nvPr/>
        </p:nvSpPr>
        <p:spPr>
          <a:xfrm>
            <a:off x="1341293" y="2078547"/>
            <a:ext cx="2471449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endParaRPr lang="en-US" sz="3600" b="1" dirty="0"/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4360625E-A0FB-D44C-5D63-14B404A4E1F4}"/>
              </a:ext>
            </a:extLst>
          </p:cNvPr>
          <p:cNvSpPr/>
          <p:nvPr/>
        </p:nvSpPr>
        <p:spPr>
          <a:xfrm>
            <a:off x="3043379" y="2276888"/>
            <a:ext cx="360000" cy="3600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endParaRPr 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フローチャート: 端子 13">
            <a:extLst>
              <a:ext uri="{FF2B5EF4-FFF2-40B4-BE49-F238E27FC236}">
                <a16:creationId xmlns:a16="http://schemas.microsoft.com/office/drawing/2014/main" id="{9C8C3824-24B8-E2FB-9C91-08F68EB8026B}"/>
              </a:ext>
            </a:extLst>
          </p:cNvPr>
          <p:cNvSpPr/>
          <p:nvPr/>
        </p:nvSpPr>
        <p:spPr>
          <a:xfrm>
            <a:off x="177301" y="2824026"/>
            <a:ext cx="1135946" cy="376245"/>
          </a:xfrm>
          <a:prstGeom prst="flowChartTermina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時間</a:t>
            </a:r>
            <a:endParaRPr 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1800BCE-5D39-725F-AF05-109D277C7ABD}"/>
              </a:ext>
            </a:extLst>
          </p:cNvPr>
          <p:cNvSpPr txBox="1"/>
          <p:nvPr/>
        </p:nvSpPr>
        <p:spPr>
          <a:xfrm>
            <a:off x="1500732" y="2725772"/>
            <a:ext cx="2977153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en-US" sz="2800" b="1" dirty="0"/>
              <a:t>12:</a:t>
            </a:r>
            <a:r>
              <a:rPr lang="en-US" altLang="ja-JP" sz="2800" b="1" dirty="0"/>
              <a:t>0</a:t>
            </a:r>
            <a:r>
              <a:rPr lang="en-US" sz="2800" b="1" dirty="0"/>
              <a:t>0-13:</a:t>
            </a:r>
            <a:r>
              <a:rPr lang="en-US" altLang="ja-JP" sz="2800" b="1" dirty="0"/>
              <a:t>30</a:t>
            </a:r>
            <a:endParaRPr 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D9AF090-1ECF-18D1-E0A1-8737E6036D91}"/>
              </a:ext>
            </a:extLst>
          </p:cNvPr>
          <p:cNvSpPr txBox="1"/>
          <p:nvPr/>
        </p:nvSpPr>
        <p:spPr>
          <a:xfrm>
            <a:off x="35755" y="5759010"/>
            <a:ext cx="336762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kern="10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進行｜久徳康史　</a:t>
            </a:r>
            <a:endParaRPr lang="en-US" altLang="ja-JP" kern="10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中央大学国際経営学部　　</a:t>
            </a:r>
            <a:endParaRPr lang="en-US" altLang="ja-JP" sz="1600" kern="10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教授・学部長補佐</a:t>
            </a:r>
            <a:endParaRPr lang="en-US" altLang="ja-JP" sz="1600" kern="10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1600" kern="10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感性工学会評議員</a:t>
            </a:r>
            <a:endParaRPr lang="en-US" sz="16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3382051-ED8F-B9AB-8344-E7EEBFEB530E}"/>
              </a:ext>
            </a:extLst>
          </p:cNvPr>
          <p:cNvSpPr txBox="1"/>
          <p:nvPr/>
        </p:nvSpPr>
        <p:spPr>
          <a:xfrm>
            <a:off x="177301" y="-41305"/>
            <a:ext cx="788648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5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編集者・査読者のつどい</a:t>
            </a:r>
            <a:endParaRPr lang="en-US" altLang="ja-JP" sz="5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26" name="図 25" descr="棚の前にいる男性&#10;&#10;自動的に生成された説明">
            <a:extLst>
              <a:ext uri="{FF2B5EF4-FFF2-40B4-BE49-F238E27FC236}">
                <a16:creationId xmlns:a16="http://schemas.microsoft.com/office/drawing/2014/main" id="{9B73525E-D030-6F5C-EAC2-ACFB8D8E05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76" y="4682154"/>
            <a:ext cx="934675" cy="1124119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D61413D-9A86-5734-2146-4DCA9D6D7037}"/>
              </a:ext>
            </a:extLst>
          </p:cNvPr>
          <p:cNvSpPr txBox="1"/>
          <p:nvPr/>
        </p:nvSpPr>
        <p:spPr>
          <a:xfrm>
            <a:off x="6674194" y="4742634"/>
            <a:ext cx="5031774" cy="401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ja-JP" altLang="en-US" sz="2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柳澤秀吉</a:t>
            </a:r>
            <a:endParaRPr lang="en-US" altLang="ja-JP" sz="2000" kern="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2C1EDFDB-B23E-33B8-3E3D-4EFA3BE08AEC}"/>
              </a:ext>
            </a:extLst>
          </p:cNvPr>
          <p:cNvSpPr txBox="1"/>
          <p:nvPr/>
        </p:nvSpPr>
        <p:spPr>
          <a:xfrm>
            <a:off x="6674194" y="3054836"/>
            <a:ext cx="5031774" cy="401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ja-JP" altLang="en-US" sz="2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加藤健郎（オンライン参加予定）　</a:t>
            </a:r>
            <a:endParaRPr lang="en-US" altLang="ja-JP" sz="2000" kern="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2D3E400A-7912-1884-A3A8-DE69F79C894D}"/>
              </a:ext>
            </a:extLst>
          </p:cNvPr>
          <p:cNvSpPr txBox="1"/>
          <p:nvPr/>
        </p:nvSpPr>
        <p:spPr>
          <a:xfrm>
            <a:off x="7367619" y="3654409"/>
            <a:ext cx="4647078" cy="9410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ja-JP" altLang="en-US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慶應大学理工学部機械工学科　</a:t>
            </a: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准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教授</a:t>
            </a:r>
            <a:endParaRPr lang="en-US" altLang="ja-JP" sz="16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日本感性工学会理事、</a:t>
            </a:r>
            <a:r>
              <a:rPr lang="en-US" altLang="ja-JP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IJAE</a:t>
            </a: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副編集長</a:t>
            </a:r>
          </a:p>
          <a:p>
            <a:pPr lvl="0">
              <a:lnSpc>
                <a:spcPct val="115000"/>
              </a:lnSpc>
            </a:pP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16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72" name="フローチャート: 端子 71">
            <a:extLst>
              <a:ext uri="{FF2B5EF4-FFF2-40B4-BE49-F238E27FC236}">
                <a16:creationId xmlns:a16="http://schemas.microsoft.com/office/drawing/2014/main" id="{D7A178F1-24D8-A502-F2B8-5D08BA114AC9}"/>
              </a:ext>
            </a:extLst>
          </p:cNvPr>
          <p:cNvSpPr/>
          <p:nvPr/>
        </p:nvSpPr>
        <p:spPr>
          <a:xfrm>
            <a:off x="177301" y="3410370"/>
            <a:ext cx="1135946" cy="376245"/>
          </a:xfrm>
          <a:prstGeom prst="flowChartTerminato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場所</a:t>
            </a:r>
            <a:endParaRPr lang="en-US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4AFD7BF5-D759-5FD6-C351-9CB28544EF7C}"/>
              </a:ext>
            </a:extLst>
          </p:cNvPr>
          <p:cNvSpPr txBox="1"/>
          <p:nvPr/>
        </p:nvSpPr>
        <p:spPr>
          <a:xfrm>
            <a:off x="1484210" y="3325029"/>
            <a:ext cx="3280294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tabLst>
                <a:tab pos="1524000" algn="l"/>
              </a:tabLst>
            </a:pP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２号館</a:t>
            </a: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階</a:t>
            </a:r>
            <a:r>
              <a:rPr lang="en-US" altLang="ja-JP" sz="2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211</a:t>
            </a:r>
            <a:r>
              <a:rPr lang="ja-JP" altLang="en-US" sz="2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教室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A823F24-80FB-591A-391D-06B412D4DEF7}"/>
              </a:ext>
            </a:extLst>
          </p:cNvPr>
          <p:cNvSpPr/>
          <p:nvPr/>
        </p:nvSpPr>
        <p:spPr>
          <a:xfrm>
            <a:off x="6416357" y="1278450"/>
            <a:ext cx="5597206" cy="539145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吹き出し: 角を丸めた四角形 76">
            <a:extLst>
              <a:ext uri="{FF2B5EF4-FFF2-40B4-BE49-F238E27FC236}">
                <a16:creationId xmlns:a16="http://schemas.microsoft.com/office/drawing/2014/main" id="{B0E32D91-72F4-DC8D-9846-40929165124A}"/>
              </a:ext>
            </a:extLst>
          </p:cNvPr>
          <p:cNvSpPr/>
          <p:nvPr/>
        </p:nvSpPr>
        <p:spPr>
          <a:xfrm>
            <a:off x="1382175" y="4024947"/>
            <a:ext cx="4894814" cy="1535286"/>
          </a:xfrm>
          <a:prstGeom prst="wedgeRoundRectCallout">
            <a:avLst>
              <a:gd name="adj1" fmla="val -56574"/>
              <a:gd name="adj2" fmla="val 2699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</a:rPr>
              <a:t>International Journal of Affective </a:t>
            </a:r>
            <a:r>
              <a:rPr lang="en-US" sz="1600" dirty="0" err="1">
                <a:solidFill>
                  <a:schemeClr val="tx1"/>
                </a:solidFill>
              </a:rPr>
              <a:t>Engineering（IJAE</a:t>
            </a:r>
            <a:r>
              <a:rPr lang="en-US" sz="1600" dirty="0">
                <a:solidFill>
                  <a:schemeClr val="tx1"/>
                </a:solidFill>
              </a:rPr>
              <a:t>）</a:t>
            </a:r>
            <a:r>
              <a:rPr lang="ja-JP" altLang="en-US" sz="1600" dirty="0">
                <a:solidFill>
                  <a:schemeClr val="tx1"/>
                </a:solidFill>
              </a:rPr>
              <a:t>の編集・査読経験者、または査読依頼を受けたことがある方々による、率直な意見交換を目的とした座談会です。多くの皆さまのご参加をお待ちしています</a:t>
            </a:r>
            <a:r>
              <a:rPr lang="ja-JP" altLang="en-US" dirty="0">
                <a:solidFill>
                  <a:schemeClr val="tx1"/>
                </a:solidFill>
              </a:rPr>
              <a:t>。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BF18056-7770-812B-3344-9B877822588B}"/>
              </a:ext>
            </a:extLst>
          </p:cNvPr>
          <p:cNvSpPr txBox="1"/>
          <p:nvPr/>
        </p:nvSpPr>
        <p:spPr>
          <a:xfrm>
            <a:off x="9836185" y="6262714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（順不同・敬称略）</a:t>
            </a:r>
            <a:endParaRPr lang="en-US" dirty="0"/>
          </a:p>
        </p:txBody>
      </p:sp>
      <p:pic>
        <p:nvPicPr>
          <p:cNvPr id="1026" name="Picture 2" descr="アバター">
            <a:extLst>
              <a:ext uri="{FF2B5EF4-FFF2-40B4-BE49-F238E27FC236}">
                <a16:creationId xmlns:a16="http://schemas.microsoft.com/office/drawing/2014/main" id="{D8DE684D-314A-0DE0-30F0-9FD87AC13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094" y="5147146"/>
            <a:ext cx="904291" cy="90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茶色の髪の男性&#10;&#10;AI 生成コンテンツは誤りを含む可能性があります。">
            <a:extLst>
              <a:ext uri="{FF2B5EF4-FFF2-40B4-BE49-F238E27FC236}">
                <a16:creationId xmlns:a16="http://schemas.microsoft.com/office/drawing/2014/main" id="{B1B81318-3187-A45F-E13E-9D0F2F059A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371" y="3474567"/>
            <a:ext cx="893231" cy="113225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6AA3FF0-525E-9684-773A-FB2FF40883DF}"/>
              </a:ext>
            </a:extLst>
          </p:cNvPr>
          <p:cNvSpPr txBox="1"/>
          <p:nvPr/>
        </p:nvSpPr>
        <p:spPr>
          <a:xfrm>
            <a:off x="6662945" y="1441718"/>
            <a:ext cx="5031774" cy="401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ja-JP" altLang="en-US" sz="20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檀一平太</a:t>
            </a:r>
            <a:endParaRPr lang="en-US" altLang="ja-JP" sz="2000" kern="10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644C6CF3-71A2-B57D-B487-29864E614DC3}"/>
              </a:ext>
            </a:extLst>
          </p:cNvPr>
          <p:cNvSpPr txBox="1"/>
          <p:nvPr/>
        </p:nvSpPr>
        <p:spPr>
          <a:xfrm>
            <a:off x="7371870" y="1820197"/>
            <a:ext cx="4492407" cy="688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ja-JP" altLang="en-US" sz="18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 </a:t>
            </a:r>
            <a:r>
              <a:rPr lang="ja-JP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中央大学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理工学部人間総合理工学科</a:t>
            </a:r>
            <a:r>
              <a:rPr lang="ja-JP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教授</a:t>
            </a:r>
            <a:endParaRPr lang="en-US" altLang="ja-JP" sz="16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r>
              <a:rPr lang="ja-JP" altLang="en-US" sz="18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  </a:t>
            </a:r>
            <a:r>
              <a:rPr lang="en-US" altLang="ja-JP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IJAE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編集委員・</a:t>
            </a:r>
            <a:r>
              <a:rPr lang="en-US" altLang="ja-JP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IF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向上委員長</a:t>
            </a:r>
            <a:endParaRPr lang="en-US" sz="16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FE85B006-DBF5-5054-58C2-4B5774C964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78711" y="1861728"/>
            <a:ext cx="845787" cy="1096389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BC46F0C-627C-A568-81B3-40976FE94D86}"/>
              </a:ext>
            </a:extLst>
          </p:cNvPr>
          <p:cNvSpPr txBox="1"/>
          <p:nvPr/>
        </p:nvSpPr>
        <p:spPr>
          <a:xfrm>
            <a:off x="7367619" y="5140043"/>
            <a:ext cx="4327100" cy="971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</a:pPr>
            <a:r>
              <a:rPr lang="ja-JP" altLang="en-US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東京大学大学院工学系研究科　教授</a:t>
            </a:r>
            <a:endParaRPr lang="en-US" altLang="ja-JP" sz="16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日本感性工学会副会長、</a:t>
            </a:r>
            <a:r>
              <a:rPr lang="en-US" altLang="ja-JP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IJAE</a:t>
            </a:r>
            <a:r>
              <a:rPr lang="ja-JP" altLang="en-US" sz="1600" kern="100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編集長</a:t>
            </a:r>
            <a:endParaRPr lang="en-US" altLang="ja-JP" sz="18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</a:pPr>
            <a:endParaRPr lang="en-US" altLang="ja-JP" sz="1800" kern="1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93695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10434</TotalTime>
  <Words>187</Words>
  <Application>Microsoft Office PowerPoint</Application>
  <PresentationFormat>ワイド画面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Meiryo</vt:lpstr>
      <vt:lpstr>Aptos</vt:lpstr>
      <vt:lpstr>Arial</vt:lpstr>
      <vt:lpstr>Univers</vt:lpstr>
      <vt:lpstr>GradientVTI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Yasushi Kyutoku</dc:creator>
  <cp:lastModifiedBy>Yasushi Kyutoku</cp:lastModifiedBy>
  <cp:revision>156</cp:revision>
  <dcterms:created xsi:type="dcterms:W3CDTF">2024-08-15T13:10:59Z</dcterms:created>
  <dcterms:modified xsi:type="dcterms:W3CDTF">2026-02-24T23:51:36Z</dcterms:modified>
</cp:coreProperties>
</file>